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18"/>
  </p:notesMasterIdLst>
  <p:sldIdLst>
    <p:sldId id="412" r:id="rId2"/>
    <p:sldId id="385" r:id="rId3"/>
    <p:sldId id="386" r:id="rId4"/>
    <p:sldId id="387" r:id="rId5"/>
    <p:sldId id="388" r:id="rId6"/>
    <p:sldId id="389" r:id="rId7"/>
    <p:sldId id="390" r:id="rId8"/>
    <p:sldId id="391" r:id="rId9"/>
    <p:sldId id="392" r:id="rId10"/>
    <p:sldId id="394" r:id="rId11"/>
    <p:sldId id="393" r:id="rId12"/>
    <p:sldId id="408" r:id="rId13"/>
    <p:sldId id="409" r:id="rId14"/>
    <p:sldId id="410" r:id="rId15"/>
    <p:sldId id="396" r:id="rId16"/>
    <p:sldId id="41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4" clrIdx="0"/>
  <p:cmAuthor id="1" name="Becky Gochanour" initials="BG" lastIdx="12" clrIdx="1">
    <p:extLst>
      <p:ext uri="{19B8F6BF-5375-455C-9EA6-DF929625EA0E}">
        <p15:presenceInfo xmlns:p15="http://schemas.microsoft.com/office/powerpoint/2012/main" userId="S::rgochanour@smp.org::afafe086-c5d7-459e-82a8-30ca103da5c8" providerId="AD"/>
      </p:ext>
    </p:extLst>
  </p:cmAuthor>
  <p:cmAuthor id="2" name="Ivy Wick" initials="IW" lastIdx="7" clrIdx="2">
    <p:extLst>
      <p:ext uri="{19B8F6BF-5375-455C-9EA6-DF929625EA0E}">
        <p15:presenceInfo xmlns:p15="http://schemas.microsoft.com/office/powerpoint/2012/main" userId="S::iwick@smp.org::8a276e13-0cfc-4af6-996b-112183f0d8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16" autoAdjust="0"/>
    <p:restoredTop sz="82217" autoAdjust="0"/>
  </p:normalViewPr>
  <p:slideViewPr>
    <p:cSldViewPr>
      <p:cViewPr varScale="1">
        <p:scale>
          <a:sx n="56" d="100"/>
          <a:sy n="56" d="100"/>
        </p:scale>
        <p:origin x="162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12/16/2020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the students the following questions: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happens if one of the people getting married has a secret addiction or an unknown mental illness?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Or what if the bride is being coerced by her parents to marry because she is pregnant?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769487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the students, “What is meant by an annulment?”</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1932706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Bogdan Sonjachnyj / Shutterstock.com</a:t>
            </a:r>
            <a:r>
              <a:rPr lang="en-US" dirty="0"/>
              <a:t> </a:t>
            </a:r>
            <a:endParaRPr lang="en-US" sz="1200" i="1"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What makes a wedding ceremony special to so many people? [Invite student responses.]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2917040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MNStudio/Shutterstock.com</a:t>
            </a:r>
            <a:r>
              <a:rPr lang="en-US" dirty="0"/>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extLst>
      <p:ext uri="{BB962C8B-B14F-4D97-AF65-F5344CB8AC3E}">
        <p14:creationId xmlns:p14="http://schemas.microsoft.com/office/powerpoint/2010/main" val="2215525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Valery121283/Shutterstock.com</a:t>
            </a:r>
            <a:r>
              <a:rPr lang="en-US" dirty="0"/>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14</a:t>
            </a:fld>
            <a:endParaRPr lang="en-US" dirty="0"/>
          </a:p>
        </p:txBody>
      </p:sp>
    </p:spTree>
    <p:extLst>
      <p:ext uri="{BB962C8B-B14F-4D97-AF65-F5344CB8AC3E}">
        <p14:creationId xmlns:p14="http://schemas.microsoft.com/office/powerpoint/2010/main" val="2449160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nuptial blessing is a special blessing prayed after the Lord’s Prayer in the wedding Mass. This is an excerpt. Extending his hands over the couple,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priest prays for the bride and groom.</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15</a:t>
            </a:fld>
            <a:endParaRPr lang="en-US" dirty="0"/>
          </a:p>
        </p:txBody>
      </p:sp>
    </p:spTree>
    <p:extLst>
      <p:ext uri="{BB962C8B-B14F-4D97-AF65-F5344CB8AC3E}">
        <p14:creationId xmlns:p14="http://schemas.microsoft.com/office/powerpoint/2010/main" val="3752070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FD797C-81A0-4169-8DE1-DF1E0532C5DA}" type="slidenum">
              <a:rPr lang="en-US" smtClean="0"/>
              <a:pPr/>
              <a:t>16</a:t>
            </a:fld>
            <a:endParaRPr lang="en-US" dirty="0"/>
          </a:p>
        </p:txBody>
      </p:sp>
    </p:spTree>
    <p:extLst>
      <p:ext uri="{BB962C8B-B14F-4D97-AF65-F5344CB8AC3E}">
        <p14:creationId xmlns:p14="http://schemas.microsoft.com/office/powerpoint/2010/main" val="2329938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kurhan/Shutterstock.com</a:t>
            </a:r>
            <a:r>
              <a:rPr lang="en-US" dirty="0"/>
              <a:t> </a:t>
            </a:r>
            <a:endParaRPr lang="en-US" sz="1200" i="0"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for student responses to the question.</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2482151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Rob Marmion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Is Jesus’ insistence on a lifetime commitment for married couples an impossible burden?</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3066807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aastock/Shutterstock.com</a:t>
            </a:r>
            <a:r>
              <a:rPr lang="en-US" dirty="0"/>
              <a:t> </a:t>
            </a:r>
            <a:endParaRPr lang="en-US" sz="1200" i="1"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the students, “When you think of a young Catholic couple planning their wedding ceremony, do you think of it as a private event with only invited guests, or as a public event of the Church?”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1417522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the students, “Who is the minister of the Sacrament of Matrimony in the Roman Catholic Church?”</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3043175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the students, “Why is the Eucharist sometimes celebrated for a wedding and sometimes not?”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2397691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Peter Baxter / Shutterstock.com</a:t>
            </a:r>
            <a:r>
              <a:rPr lang="en-US" dirty="0"/>
              <a:t> </a:t>
            </a:r>
            <a:endParaRPr lang="en-US" sz="1200" i="0"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the students, “How many official witnesses are required for a Catholic wedding?”</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3001940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the students, “What three essential elements are promised by a couple who marries in the Catholic Church?”</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extLst>
      <p:ext uri="{BB962C8B-B14F-4D97-AF65-F5344CB8AC3E}">
        <p14:creationId xmlns:p14="http://schemas.microsoft.com/office/powerpoint/2010/main" val="4182051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extLst>
      <p:ext uri="{BB962C8B-B14F-4D97-AF65-F5344CB8AC3E}">
        <p14:creationId xmlns:p14="http://schemas.microsoft.com/office/powerpoint/2010/main" val="808932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1998296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71442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279865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2761324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197191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6326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4001298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97815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6151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880393"/>
            <a:ext cx="6324600" cy="1851025"/>
          </a:xfrm>
        </p:spPr>
        <p:txBody>
          <a:bodyPr>
            <a:normAutofit/>
          </a:bodyPr>
          <a:lstStyle/>
          <a:p>
            <a:r>
              <a:rPr lang="en-US" dirty="0"/>
              <a:t>The Sacrament </a:t>
            </a:r>
            <a:br>
              <a:rPr lang="en-US" dirty="0"/>
            </a:br>
            <a:r>
              <a:rPr lang="en-US" dirty="0"/>
              <a:t>of Matrimony</a:t>
            </a:r>
          </a:p>
        </p:txBody>
      </p:sp>
      <p:sp>
        <p:nvSpPr>
          <p:cNvPr id="3" name="Subtitle 2"/>
          <p:cNvSpPr txBox="1">
            <a:spLocks/>
          </p:cNvSpPr>
          <p:nvPr/>
        </p:nvSpPr>
        <p:spPr>
          <a:xfrm>
            <a:off x="-30866" y="4175357"/>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indent="0" algn="ctr">
              <a:buNone/>
            </a:pPr>
            <a:r>
              <a:rPr lang="en-US" dirty="0"/>
              <a:t>Unit 5, Learning Experience 7</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TX006858</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066800"/>
            <a:ext cx="5376215" cy="523220"/>
          </a:xfrm>
          <a:prstGeom prst="rect">
            <a:avLst/>
          </a:prstGeom>
        </p:spPr>
        <p:txBody>
          <a:bodyPr wrap="none">
            <a:spAutoFit/>
          </a:bodyPr>
          <a:lstStyle/>
          <a:p>
            <a:pPr algn="ctr"/>
            <a:r>
              <a:rPr lang="en-US" sz="2800" b="1" dirty="0">
                <a:latin typeface="Arial" pitchFamily="34" charset="0"/>
                <a:cs typeface="Arial" pitchFamily="34" charset="0"/>
              </a:rPr>
              <a:t>Impediments to Valid Marriage</a:t>
            </a:r>
          </a:p>
        </p:txBody>
      </p:sp>
      <p:sp>
        <p:nvSpPr>
          <p:cNvPr id="4" name="Rectangle 3"/>
          <p:cNvSpPr/>
          <p:nvPr/>
        </p:nvSpPr>
        <p:spPr>
          <a:xfrm>
            <a:off x="1319270" y="1676400"/>
            <a:ext cx="6896101" cy="4676217"/>
          </a:xfrm>
          <a:prstGeom prst="rect">
            <a:avLst/>
          </a:prstGeom>
        </p:spPr>
        <p:txBody>
          <a:bodyPr wrap="square">
            <a:spAutoFit/>
          </a:bodyPr>
          <a:lstStyle/>
          <a:p>
            <a:pPr marL="228600" indent="-228600">
              <a:lnSpc>
                <a:spcPct val="114000"/>
              </a:lnSpc>
              <a:buFont typeface="Arial" pitchFamily="34" charset="0"/>
              <a:buChar char="•"/>
            </a:pPr>
            <a:r>
              <a:rPr lang="en-US" sz="2200" dirty="0">
                <a:latin typeface="Arial" pitchFamily="34" charset="0"/>
                <a:cs typeface="Arial" pitchFamily="34" charset="0"/>
              </a:rPr>
              <a:t>For a marriage to be a sacrament, the partnership must be entered into freely and without constraint. A constraint is an obstacle that prevents free and full consent to a marriage. Some examples of obstacles are pregnancy, mental illness, or a secret addiction.</a:t>
            </a:r>
          </a:p>
          <a:p>
            <a:pPr marL="228600" indent="-228600">
              <a:lnSpc>
                <a:spcPct val="114000"/>
              </a:lnSpc>
              <a:buFont typeface="Arial" pitchFamily="34" charset="0"/>
              <a:buChar char="•"/>
            </a:pPr>
            <a:r>
              <a:rPr lang="en-US" sz="2200" dirty="0">
                <a:latin typeface="Arial" pitchFamily="34" charset="0"/>
                <a:cs typeface="Arial" pitchFamily="34" charset="0"/>
              </a:rPr>
              <a:t>One reason that the Church requires a more complete preparation period before marriage is to make sure that no such constraints exist. If, however, it later comes to light that there was a real and serious constraint at the time of the wedding, an annulment may be granted.</a:t>
            </a:r>
          </a:p>
          <a:p>
            <a:r>
              <a:rPr lang="en-US" sz="2200" dirty="0">
                <a:latin typeface="Arial" pitchFamily="34" charset="0"/>
                <a:cs typeface="Arial" pitchFamily="34" charset="0"/>
              </a:rPr>
              <a:t> </a:t>
            </a:r>
          </a:p>
        </p:txBody>
      </p:sp>
    </p:spTree>
    <p:extLst>
      <p:ext uri="{BB962C8B-B14F-4D97-AF65-F5344CB8AC3E}">
        <p14:creationId xmlns:p14="http://schemas.microsoft.com/office/powerpoint/2010/main" val="3609865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9987" y="1066800"/>
            <a:ext cx="5844026" cy="907941"/>
          </a:xfrm>
          <a:prstGeom prst="rect">
            <a:avLst/>
          </a:prstGeom>
        </p:spPr>
        <p:txBody>
          <a:bodyPr wrap="square">
            <a:spAutoFit/>
          </a:bodyPr>
          <a:lstStyle/>
          <a:p>
            <a:pPr>
              <a:spcAft>
                <a:spcPts val="600"/>
              </a:spcAft>
            </a:pPr>
            <a:r>
              <a:rPr lang="en-US" sz="2800" b="1" dirty="0">
                <a:latin typeface="Arial" pitchFamily="34" charset="0"/>
                <a:cs typeface="Arial" pitchFamily="34" charset="0"/>
              </a:rPr>
              <a:t>Annulment</a:t>
            </a:r>
            <a:br>
              <a:rPr lang="en-US" sz="2800" b="1" dirty="0">
                <a:latin typeface="Arial" pitchFamily="34" charset="0"/>
                <a:cs typeface="Arial" pitchFamily="34" charset="0"/>
              </a:rPr>
            </a:br>
            <a:r>
              <a:rPr lang="en-US" sz="2300" b="1" dirty="0">
                <a:latin typeface="Arial" pitchFamily="34" charset="0"/>
                <a:cs typeface="Arial" pitchFamily="34" charset="0"/>
              </a:rPr>
              <a:t>Not the Same as a Civil Divorce</a:t>
            </a:r>
          </a:p>
        </p:txBody>
      </p:sp>
      <p:sp>
        <p:nvSpPr>
          <p:cNvPr id="4" name="Rectangle 3"/>
          <p:cNvSpPr/>
          <p:nvPr/>
        </p:nvSpPr>
        <p:spPr>
          <a:xfrm>
            <a:off x="1649987" y="2057400"/>
            <a:ext cx="6225521" cy="3919471"/>
          </a:xfrm>
          <a:prstGeom prst="rect">
            <a:avLst/>
          </a:prstGeom>
        </p:spPr>
        <p:txBody>
          <a:bodyPr wrap="square">
            <a:spAutoFit/>
          </a:bodyPr>
          <a:lstStyle/>
          <a:p>
            <a:pPr marL="228600" indent="-228600">
              <a:lnSpc>
                <a:spcPct val="114000"/>
              </a:lnSpc>
              <a:buFont typeface="Arial" pitchFamily="34" charset="0"/>
              <a:buChar char="•"/>
            </a:pPr>
            <a:r>
              <a:rPr lang="en-US" sz="2200" dirty="0">
                <a:latin typeface="Arial" pitchFamily="34" charset="0"/>
                <a:cs typeface="Arial" pitchFamily="34" charset="0"/>
              </a:rPr>
              <a:t>An annulment does not invalidate a legal marriage. What an annulment means is that no sacramental marriage existed in the eyes </a:t>
            </a:r>
            <a:br>
              <a:rPr lang="en-US" sz="2200" dirty="0">
                <a:latin typeface="Arial" pitchFamily="34" charset="0"/>
                <a:cs typeface="Arial" pitchFamily="34" charset="0"/>
              </a:rPr>
            </a:br>
            <a:r>
              <a:rPr lang="en-US" sz="2200" dirty="0">
                <a:latin typeface="Arial" pitchFamily="34" charset="0"/>
                <a:cs typeface="Arial" pitchFamily="34" charset="0"/>
              </a:rPr>
              <a:t>of the Church.</a:t>
            </a:r>
          </a:p>
          <a:p>
            <a:pPr marL="228600" indent="-228600">
              <a:lnSpc>
                <a:spcPct val="114000"/>
              </a:lnSpc>
              <a:buFont typeface="Arial" pitchFamily="34" charset="0"/>
              <a:buChar char="•"/>
            </a:pPr>
            <a:r>
              <a:rPr lang="en-US" sz="2200" dirty="0">
                <a:latin typeface="Arial" pitchFamily="34" charset="0"/>
                <a:cs typeface="Arial" pitchFamily="34" charset="0"/>
              </a:rPr>
              <a:t>This does not affect legal issues regarding marriage, nor does it affect the legitimacy</a:t>
            </a:r>
            <a:br>
              <a:rPr lang="en-US" sz="2200" dirty="0">
                <a:latin typeface="Arial" pitchFamily="34" charset="0"/>
                <a:cs typeface="Arial" pitchFamily="34" charset="0"/>
              </a:rPr>
            </a:br>
            <a:r>
              <a:rPr lang="en-US" sz="2200" dirty="0">
                <a:latin typeface="Arial" pitchFamily="34" charset="0"/>
                <a:cs typeface="Arial" pitchFamily="34" charset="0"/>
              </a:rPr>
              <a:t>of the children.</a:t>
            </a:r>
          </a:p>
          <a:p>
            <a:pPr marL="228600" indent="-228600">
              <a:lnSpc>
                <a:spcPct val="114000"/>
              </a:lnSpc>
              <a:buFont typeface="Arial" pitchFamily="34" charset="0"/>
              <a:buChar char="•"/>
            </a:pPr>
            <a:r>
              <a:rPr lang="en-US" sz="2200" dirty="0">
                <a:latin typeface="Arial" pitchFamily="34" charset="0"/>
                <a:cs typeface="Arial" pitchFamily="34" charset="0"/>
              </a:rPr>
              <a:t>A civil divorce must be obtained before an annulment will be considered by a Catholic marriage tribunal.</a:t>
            </a:r>
          </a:p>
        </p:txBody>
      </p:sp>
    </p:spTree>
    <p:extLst>
      <p:ext uri="{BB962C8B-B14F-4D97-AF65-F5344CB8AC3E}">
        <p14:creationId xmlns:p14="http://schemas.microsoft.com/office/powerpoint/2010/main" val="3709780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5372" y="990600"/>
            <a:ext cx="5750228" cy="523220"/>
          </a:xfrm>
          <a:prstGeom prst="rect">
            <a:avLst/>
          </a:prstGeom>
        </p:spPr>
        <p:txBody>
          <a:bodyPr wrap="none">
            <a:spAutoFit/>
          </a:bodyPr>
          <a:lstStyle/>
          <a:p>
            <a:pPr algn="ctr"/>
            <a:r>
              <a:rPr lang="en-US" sz="2800" b="1" dirty="0">
                <a:latin typeface="Arial" pitchFamily="34" charset="0"/>
                <a:cs typeface="Arial" pitchFamily="34" charset="0"/>
              </a:rPr>
              <a:t>What makes a wedding special?</a:t>
            </a:r>
          </a:p>
        </p:txBody>
      </p:sp>
      <p:sp>
        <p:nvSpPr>
          <p:cNvPr id="4" name="Rectangle 3"/>
          <p:cNvSpPr/>
          <p:nvPr/>
        </p:nvSpPr>
        <p:spPr>
          <a:xfrm>
            <a:off x="1030358" y="1600200"/>
            <a:ext cx="3679634" cy="3919471"/>
          </a:xfrm>
          <a:prstGeom prst="rect">
            <a:avLst/>
          </a:prstGeom>
        </p:spPr>
        <p:txBody>
          <a:bodyPr wrap="square">
            <a:spAutoFit/>
          </a:bodyPr>
          <a:lstStyle/>
          <a:p>
            <a:pPr>
              <a:lnSpc>
                <a:spcPct val="114000"/>
              </a:lnSpc>
            </a:pPr>
            <a:r>
              <a:rPr lang="en-US" sz="2200" dirty="0">
                <a:latin typeface="Arial" pitchFamily="34" charset="0"/>
                <a:cs typeface="Arial" pitchFamily="34" charset="0"/>
              </a:rPr>
              <a:t>In the Sacrament of Matrimony, the Word of God is proclaimed, compelling two persons to become witnesses together to God’s love. The priest or deacon instructs the couple in his Homily to love and serve each other for as long as they live. </a:t>
            </a:r>
          </a:p>
        </p:txBody>
      </p:sp>
      <p:pic>
        <p:nvPicPr>
          <p:cNvPr id="6" name="Picture 5" descr="A picture containing person, indoor, person, people&#10;&#10;Description automatically generated">
            <a:extLst>
              <a:ext uri="{FF2B5EF4-FFF2-40B4-BE49-F238E27FC236}">
                <a16:creationId xmlns:a16="http://schemas.microsoft.com/office/drawing/2014/main" id="{09B309A1-40CC-D645-9657-78D8306B8A01}"/>
              </a:ext>
            </a:extLst>
          </p:cNvPr>
          <p:cNvPicPr>
            <a:picLocks noChangeAspect="1"/>
          </p:cNvPicPr>
          <p:nvPr/>
        </p:nvPicPr>
        <p:blipFill rotWithShape="1">
          <a:blip r:embed="rId3">
            <a:extLst>
              <a:ext uri="{28A0092B-C50C-407E-A947-70E740481C1C}">
                <a14:useLocalDpi xmlns:a14="http://schemas.microsoft.com/office/drawing/2010/main" val="0"/>
              </a:ext>
            </a:extLst>
          </a:blip>
          <a:srcRect l="11950" r="12548"/>
          <a:stretch/>
        </p:blipFill>
        <p:spPr>
          <a:xfrm>
            <a:off x="4953000" y="1709611"/>
            <a:ext cx="4191000" cy="3700590"/>
          </a:xfrm>
          <a:prstGeom prst="rect">
            <a:avLst/>
          </a:prstGeom>
        </p:spPr>
      </p:pic>
    </p:spTree>
    <p:extLst>
      <p:ext uri="{BB962C8B-B14F-4D97-AF65-F5344CB8AC3E}">
        <p14:creationId xmlns:p14="http://schemas.microsoft.com/office/powerpoint/2010/main" val="1908518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4820" y="965402"/>
            <a:ext cx="7128580" cy="400110"/>
          </a:xfrm>
          <a:prstGeom prst="rect">
            <a:avLst/>
          </a:prstGeom>
        </p:spPr>
        <p:txBody>
          <a:bodyPr wrap="square">
            <a:spAutoFit/>
          </a:bodyPr>
          <a:lstStyle/>
          <a:p>
            <a:r>
              <a:rPr lang="en-US" sz="2000" b="1" dirty="0">
                <a:latin typeface="Arial" pitchFamily="34" charset="0"/>
                <a:cs typeface="Arial" pitchFamily="34" charset="0"/>
              </a:rPr>
              <a:t>What makes a wedding special?, continued</a:t>
            </a:r>
          </a:p>
        </p:txBody>
      </p:sp>
      <p:sp>
        <p:nvSpPr>
          <p:cNvPr id="4" name="Rectangle 3"/>
          <p:cNvSpPr/>
          <p:nvPr/>
        </p:nvSpPr>
        <p:spPr>
          <a:xfrm>
            <a:off x="1024820" y="1815944"/>
            <a:ext cx="4080580" cy="3425233"/>
          </a:xfrm>
          <a:prstGeom prst="rect">
            <a:avLst/>
          </a:prstGeom>
        </p:spPr>
        <p:txBody>
          <a:bodyPr wrap="square">
            <a:spAutoFit/>
          </a:bodyPr>
          <a:lstStyle/>
          <a:p>
            <a:pPr>
              <a:lnSpc>
                <a:spcPct val="114000"/>
              </a:lnSpc>
            </a:pPr>
            <a:r>
              <a:rPr lang="en-US" sz="2400" dirty="0">
                <a:latin typeface="Arial" pitchFamily="34" charset="0"/>
                <a:cs typeface="Arial" pitchFamily="34" charset="0"/>
              </a:rPr>
              <a:t>Then, in response to God’s Word, the couple exchanges vows—words of promise and hope. After the couple is united in marriage, they participate in the celebration</a:t>
            </a:r>
            <a:br>
              <a:rPr lang="en-US" sz="2400" dirty="0">
                <a:latin typeface="Arial" pitchFamily="34" charset="0"/>
                <a:cs typeface="Arial" pitchFamily="34" charset="0"/>
              </a:rPr>
            </a:br>
            <a:r>
              <a:rPr lang="en-US" sz="2400" dirty="0">
                <a:latin typeface="Arial" pitchFamily="34" charset="0"/>
                <a:cs typeface="Arial" pitchFamily="34" charset="0"/>
              </a:rPr>
              <a:t>of the Eucharist (unless one partner is not Catholic). </a:t>
            </a:r>
          </a:p>
        </p:txBody>
      </p:sp>
      <p:pic>
        <p:nvPicPr>
          <p:cNvPr id="7" name="Picture 6" descr="A group of people standing in front of a building&#10;&#10;Description automatically generated">
            <a:extLst>
              <a:ext uri="{FF2B5EF4-FFF2-40B4-BE49-F238E27FC236}">
                <a16:creationId xmlns:a16="http://schemas.microsoft.com/office/drawing/2014/main" id="{BA22DABE-976F-C64E-B880-CF5EF269DC21}"/>
              </a:ext>
            </a:extLst>
          </p:cNvPr>
          <p:cNvPicPr>
            <a:picLocks noChangeAspect="1"/>
          </p:cNvPicPr>
          <p:nvPr/>
        </p:nvPicPr>
        <p:blipFill rotWithShape="1">
          <a:blip r:embed="rId3">
            <a:extLst>
              <a:ext uri="{28A0092B-C50C-407E-A947-70E740481C1C}">
                <a14:useLocalDpi xmlns:a14="http://schemas.microsoft.com/office/drawing/2010/main" val="0"/>
              </a:ext>
            </a:extLst>
          </a:blip>
          <a:srcRect t="37606" r="8215" b="-1"/>
          <a:stretch/>
        </p:blipFill>
        <p:spPr>
          <a:xfrm>
            <a:off x="5257801" y="1905000"/>
            <a:ext cx="3886200" cy="3987598"/>
          </a:xfrm>
          <a:prstGeom prst="rect">
            <a:avLst/>
          </a:prstGeom>
        </p:spPr>
      </p:pic>
    </p:spTree>
    <p:extLst>
      <p:ext uri="{BB962C8B-B14F-4D97-AF65-F5344CB8AC3E}">
        <p14:creationId xmlns:p14="http://schemas.microsoft.com/office/powerpoint/2010/main" val="2652778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908725"/>
            <a:ext cx="7754786" cy="400110"/>
          </a:xfrm>
          <a:prstGeom prst="rect">
            <a:avLst/>
          </a:prstGeom>
        </p:spPr>
        <p:txBody>
          <a:bodyPr wrap="square">
            <a:spAutoFit/>
          </a:bodyPr>
          <a:lstStyle/>
          <a:p>
            <a:r>
              <a:rPr lang="en-US" sz="2000" b="1" dirty="0">
                <a:latin typeface="Arial" pitchFamily="34" charset="0"/>
                <a:cs typeface="Arial" pitchFamily="34" charset="0"/>
              </a:rPr>
              <a:t>What makes a wedding special?, continued</a:t>
            </a:r>
          </a:p>
        </p:txBody>
      </p:sp>
      <p:sp>
        <p:nvSpPr>
          <p:cNvPr id="4" name="Rectangle 3"/>
          <p:cNvSpPr/>
          <p:nvPr/>
        </p:nvSpPr>
        <p:spPr>
          <a:xfrm>
            <a:off x="914400" y="1828801"/>
            <a:ext cx="4191000" cy="3425233"/>
          </a:xfrm>
          <a:prstGeom prst="rect">
            <a:avLst/>
          </a:prstGeom>
        </p:spPr>
        <p:txBody>
          <a:bodyPr wrap="square">
            <a:spAutoFit/>
          </a:bodyPr>
          <a:lstStyle/>
          <a:p>
            <a:pPr>
              <a:lnSpc>
                <a:spcPct val="114000"/>
              </a:lnSpc>
            </a:pPr>
            <a:r>
              <a:rPr lang="en-US" sz="2400" dirty="0">
                <a:latin typeface="Arial" pitchFamily="34" charset="0"/>
                <a:cs typeface="Arial" pitchFamily="34" charset="0"/>
              </a:rPr>
              <a:t>The future now belongs to them in this liminal moment; it is up to this new husband and wife to live in a manner that bears witness to Christ, to become a true symbol of God’s love and faithfulness </a:t>
            </a:r>
            <a:br>
              <a:rPr lang="en-US" sz="2400" dirty="0">
                <a:latin typeface="Arial" pitchFamily="34" charset="0"/>
                <a:cs typeface="Arial" pitchFamily="34" charset="0"/>
              </a:rPr>
            </a:br>
            <a:r>
              <a:rPr lang="en-US" sz="2400" dirty="0">
                <a:latin typeface="Arial" pitchFamily="34" charset="0"/>
                <a:cs typeface="Arial" pitchFamily="34" charset="0"/>
              </a:rPr>
              <a:t>to each one of us. </a:t>
            </a:r>
          </a:p>
        </p:txBody>
      </p:sp>
      <p:pic>
        <p:nvPicPr>
          <p:cNvPr id="6" name="Picture 5" descr="A person standing in front of a flower&#10;&#10;Description automatically generated">
            <a:extLst>
              <a:ext uri="{FF2B5EF4-FFF2-40B4-BE49-F238E27FC236}">
                <a16:creationId xmlns:a16="http://schemas.microsoft.com/office/drawing/2014/main" id="{BC9DA3CC-6A78-B048-94EB-502185CD6716}"/>
              </a:ext>
            </a:extLst>
          </p:cNvPr>
          <p:cNvPicPr>
            <a:picLocks noChangeAspect="1"/>
          </p:cNvPicPr>
          <p:nvPr/>
        </p:nvPicPr>
        <p:blipFill rotWithShape="1">
          <a:blip r:embed="rId3">
            <a:extLst>
              <a:ext uri="{28A0092B-C50C-407E-A947-70E740481C1C}">
                <a14:useLocalDpi xmlns:a14="http://schemas.microsoft.com/office/drawing/2010/main" val="0"/>
              </a:ext>
            </a:extLst>
          </a:blip>
          <a:srcRect l="36373"/>
          <a:stretch/>
        </p:blipFill>
        <p:spPr>
          <a:xfrm>
            <a:off x="5181600" y="1828801"/>
            <a:ext cx="3962400" cy="4151688"/>
          </a:xfrm>
          <a:prstGeom prst="rect">
            <a:avLst/>
          </a:prstGeom>
        </p:spPr>
      </p:pic>
    </p:spTree>
    <p:extLst>
      <p:ext uri="{BB962C8B-B14F-4D97-AF65-F5344CB8AC3E}">
        <p14:creationId xmlns:p14="http://schemas.microsoft.com/office/powerpoint/2010/main" val="4085499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70857" y="1593242"/>
            <a:ext cx="6400800" cy="4350358"/>
          </a:xfrm>
          <a:prstGeom prst="rect">
            <a:avLst/>
          </a:prstGeom>
        </p:spPr>
        <p:txBody>
          <a:bodyPr wrap="square">
            <a:spAutoFit/>
          </a:bodyPr>
          <a:lstStyle/>
          <a:p>
            <a:pPr>
              <a:lnSpc>
                <a:spcPct val="114000"/>
              </a:lnSpc>
            </a:pPr>
            <a:r>
              <a:rPr lang="en-US" sz="2000" dirty="0">
                <a:latin typeface="Arial" pitchFamily="34" charset="0"/>
                <a:cs typeface="Arial" pitchFamily="34" charset="0"/>
              </a:rPr>
              <a:t>In happiness may they praise you, O Lord,</a:t>
            </a:r>
          </a:p>
          <a:p>
            <a:pPr>
              <a:lnSpc>
                <a:spcPct val="114000"/>
              </a:lnSpc>
            </a:pPr>
            <a:r>
              <a:rPr lang="en-US" sz="2000" dirty="0">
                <a:latin typeface="Arial" pitchFamily="34" charset="0"/>
                <a:cs typeface="Arial" pitchFamily="34" charset="0"/>
              </a:rPr>
              <a:t>in sorrow may they seek you out;</a:t>
            </a:r>
          </a:p>
          <a:p>
            <a:pPr>
              <a:lnSpc>
                <a:spcPct val="114000"/>
              </a:lnSpc>
            </a:pPr>
            <a:r>
              <a:rPr lang="en-US" sz="2000" dirty="0">
                <a:latin typeface="Arial" pitchFamily="34" charset="0"/>
                <a:cs typeface="Arial" pitchFamily="34" charset="0"/>
              </a:rPr>
              <a:t>may they have the joy of your presence</a:t>
            </a:r>
          </a:p>
          <a:p>
            <a:pPr>
              <a:lnSpc>
                <a:spcPct val="114000"/>
              </a:lnSpc>
            </a:pPr>
            <a:r>
              <a:rPr lang="en-US" sz="2000" dirty="0">
                <a:latin typeface="Arial" pitchFamily="34" charset="0"/>
                <a:cs typeface="Arial" pitchFamily="34" charset="0"/>
              </a:rPr>
              <a:t>to assist them in their toil,</a:t>
            </a:r>
          </a:p>
          <a:p>
            <a:pPr>
              <a:lnSpc>
                <a:spcPct val="114000"/>
              </a:lnSpc>
            </a:pPr>
            <a:r>
              <a:rPr lang="en-US" sz="2000" dirty="0">
                <a:latin typeface="Arial" pitchFamily="34" charset="0"/>
                <a:cs typeface="Arial" pitchFamily="34" charset="0"/>
              </a:rPr>
              <a:t>and know that you are near</a:t>
            </a:r>
          </a:p>
          <a:p>
            <a:pPr>
              <a:lnSpc>
                <a:spcPct val="114000"/>
              </a:lnSpc>
            </a:pPr>
            <a:r>
              <a:rPr lang="en-US" sz="2000" dirty="0">
                <a:latin typeface="Arial" pitchFamily="34" charset="0"/>
                <a:cs typeface="Arial" pitchFamily="34" charset="0"/>
              </a:rPr>
              <a:t>to comfort them in their need;</a:t>
            </a:r>
          </a:p>
          <a:p>
            <a:pPr>
              <a:lnSpc>
                <a:spcPct val="114000"/>
              </a:lnSpc>
            </a:pPr>
            <a:r>
              <a:rPr lang="en-US" sz="2000" dirty="0">
                <a:latin typeface="Arial" pitchFamily="34" charset="0"/>
                <a:cs typeface="Arial" pitchFamily="34" charset="0"/>
              </a:rPr>
              <a:t>let them pray to you in the holy assembly</a:t>
            </a:r>
          </a:p>
          <a:p>
            <a:pPr>
              <a:lnSpc>
                <a:spcPct val="114000"/>
              </a:lnSpc>
            </a:pPr>
            <a:r>
              <a:rPr lang="en-US" sz="2000" dirty="0">
                <a:latin typeface="Arial" pitchFamily="34" charset="0"/>
                <a:cs typeface="Arial" pitchFamily="34" charset="0"/>
              </a:rPr>
              <a:t>and bear witness to you in the world,</a:t>
            </a:r>
          </a:p>
          <a:p>
            <a:pPr>
              <a:lnSpc>
                <a:spcPct val="114000"/>
              </a:lnSpc>
            </a:pPr>
            <a:r>
              <a:rPr lang="en-US" sz="2000" dirty="0">
                <a:latin typeface="Arial" pitchFamily="34" charset="0"/>
                <a:cs typeface="Arial" pitchFamily="34" charset="0"/>
              </a:rPr>
              <a:t>and after a happy old age,</a:t>
            </a:r>
          </a:p>
          <a:p>
            <a:pPr>
              <a:lnSpc>
                <a:spcPct val="114000"/>
              </a:lnSpc>
            </a:pPr>
            <a:r>
              <a:rPr lang="en-US" sz="2000" dirty="0">
                <a:latin typeface="Arial" pitchFamily="34" charset="0"/>
                <a:cs typeface="Arial" pitchFamily="34" charset="0"/>
              </a:rPr>
              <a:t>together with the circle of friends that surrounds them,</a:t>
            </a:r>
          </a:p>
          <a:p>
            <a:pPr>
              <a:lnSpc>
                <a:spcPct val="114000"/>
              </a:lnSpc>
              <a:spcAft>
                <a:spcPts val="600"/>
              </a:spcAft>
            </a:pPr>
            <a:r>
              <a:rPr lang="en-US" sz="2000" dirty="0">
                <a:latin typeface="Arial" pitchFamily="34" charset="0"/>
                <a:cs typeface="Arial" pitchFamily="34" charset="0"/>
              </a:rPr>
              <a:t>may they come to the Kingdom of Heaven.</a:t>
            </a:r>
          </a:p>
          <a:p>
            <a:pPr>
              <a:lnSpc>
                <a:spcPct val="114000"/>
              </a:lnSpc>
            </a:pPr>
            <a:r>
              <a:rPr lang="en-US" sz="2000" dirty="0">
                <a:latin typeface="Arial" pitchFamily="34" charset="0"/>
                <a:cs typeface="Arial" pitchFamily="34" charset="0"/>
              </a:rPr>
              <a:t>		       </a:t>
            </a:r>
            <a:r>
              <a:rPr lang="en-US" dirty="0">
                <a:latin typeface="Arial" pitchFamily="34" charset="0"/>
                <a:cs typeface="Arial" pitchFamily="34" charset="0"/>
              </a:rPr>
              <a:t>(</a:t>
            </a:r>
            <a:r>
              <a:rPr lang="en-US" i="1" dirty="0">
                <a:latin typeface="Arial" pitchFamily="34" charset="0"/>
                <a:cs typeface="Arial" pitchFamily="34" charset="0"/>
              </a:rPr>
              <a:t>Roman Missal, </a:t>
            </a:r>
            <a:r>
              <a:rPr lang="en-US" dirty="0">
                <a:latin typeface="Arial" pitchFamily="34" charset="0"/>
                <a:cs typeface="Arial" pitchFamily="34" charset="0"/>
              </a:rPr>
              <a:t>“Nuptial Blessing C”)</a:t>
            </a:r>
          </a:p>
        </p:txBody>
      </p:sp>
      <p:sp>
        <p:nvSpPr>
          <p:cNvPr id="2" name="Rectangle 1"/>
          <p:cNvSpPr/>
          <p:nvPr/>
        </p:nvSpPr>
        <p:spPr>
          <a:xfrm>
            <a:off x="1570857" y="914400"/>
            <a:ext cx="3001143" cy="523220"/>
          </a:xfrm>
          <a:prstGeom prst="rect">
            <a:avLst/>
          </a:prstGeom>
        </p:spPr>
        <p:txBody>
          <a:bodyPr wrap="none">
            <a:spAutoFit/>
          </a:bodyPr>
          <a:lstStyle/>
          <a:p>
            <a:r>
              <a:rPr lang="en-US" sz="2800" b="1" dirty="0">
                <a:latin typeface="Arial" pitchFamily="34" charset="0"/>
                <a:cs typeface="Arial" pitchFamily="34" charset="0"/>
              </a:rPr>
              <a:t>Nuptial Blessing</a:t>
            </a:r>
          </a:p>
        </p:txBody>
      </p:sp>
    </p:spTree>
    <p:extLst>
      <p:ext uri="{BB962C8B-B14F-4D97-AF65-F5344CB8AC3E}">
        <p14:creationId xmlns:p14="http://schemas.microsoft.com/office/powerpoint/2010/main" val="3955563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B16E5-4F4F-47F6-B1C4-06D71B696D5A}"/>
              </a:ext>
            </a:extLst>
          </p:cNvPr>
          <p:cNvSpPr>
            <a:spLocks noGrp="1"/>
          </p:cNvSpPr>
          <p:nvPr>
            <p:ph type="title"/>
          </p:nvPr>
        </p:nvSpPr>
        <p:spPr>
          <a:xfrm>
            <a:off x="1447800" y="1066800"/>
            <a:ext cx="8229600" cy="533400"/>
          </a:xfrm>
        </p:spPr>
        <p:txBody>
          <a:bodyPr>
            <a:normAutofit/>
          </a:bodyPr>
          <a:lstStyle/>
          <a:p>
            <a:r>
              <a:rPr lang="en-US" sz="1800" dirty="0"/>
              <a:t>Acknowledgments</a:t>
            </a:r>
          </a:p>
        </p:txBody>
      </p:sp>
      <p:sp>
        <p:nvSpPr>
          <p:cNvPr id="3" name="Content Placeholder 2">
            <a:extLst>
              <a:ext uri="{FF2B5EF4-FFF2-40B4-BE49-F238E27FC236}">
                <a16:creationId xmlns:a16="http://schemas.microsoft.com/office/drawing/2014/main" id="{A3F2F394-F608-470E-B8E2-55236AA8AA9D}"/>
              </a:ext>
            </a:extLst>
          </p:cNvPr>
          <p:cNvSpPr>
            <a:spLocks noGrp="1"/>
          </p:cNvSpPr>
          <p:nvPr>
            <p:ph idx="1"/>
          </p:nvPr>
        </p:nvSpPr>
        <p:spPr>
          <a:xfrm>
            <a:off x="1447800" y="1676400"/>
            <a:ext cx="6477000" cy="4373563"/>
          </a:xfrm>
        </p:spPr>
        <p:txBody>
          <a:bodyPr>
            <a:normAutofit/>
          </a:bodyPr>
          <a:lstStyle/>
          <a:p>
            <a:pPr marL="0" indent="0" defTabSz="457200">
              <a:buNone/>
            </a:pPr>
            <a:r>
              <a:rPr lang="en-US" sz="1400" dirty="0"/>
              <a:t>The Catholic wedding vow is from the English translation of </a:t>
            </a:r>
            <a:r>
              <a:rPr lang="en-US" sz="1400" i="1" dirty="0"/>
              <a:t>The Order of Celebrating Matrimony </a:t>
            </a:r>
            <a:r>
              <a:rPr lang="en-US" sz="1400" dirty="0"/>
              <a:t>© 2013, International Commission on English in the Liturgy Corporation (ICEL), page 35. Used with permission. All rights reserved. Texts contained in this work derived whole or in part from liturgical texts copyrighted by ICEL have been published here with the confirmation of the Committee on Divine Worship, United States Conference of Catholic Bishops. No other texts in this work have been formally reviewed or approved by the United States Conference of Catholic Bishops.</a:t>
            </a:r>
          </a:p>
          <a:p>
            <a:pPr marL="0" indent="0" defTabSz="457200">
              <a:buNone/>
            </a:pPr>
            <a:r>
              <a:rPr lang="en-US" sz="1400" dirty="0"/>
              <a:t> </a:t>
            </a:r>
          </a:p>
          <a:p>
            <a:pPr marL="0" indent="0" defTabSz="461963">
              <a:buNone/>
            </a:pPr>
            <a:r>
              <a:rPr lang="en-US" sz="1400" dirty="0"/>
              <a:t>The quotation marked </a:t>
            </a:r>
            <a:r>
              <a:rPr lang="en-US" sz="1400" i="1" dirty="0"/>
              <a:t>Roman Missal </a:t>
            </a:r>
            <a:r>
              <a:rPr lang="en-US" sz="1400" dirty="0"/>
              <a:t>is from the English translation of </a:t>
            </a:r>
            <a:r>
              <a:rPr lang="en-US" sz="1400" i="1" dirty="0"/>
              <a:t>The Roman Missal </a:t>
            </a:r>
            <a:r>
              <a:rPr lang="en-US" sz="1400" dirty="0"/>
              <a:t>© 2010, International Commission on English in the Liturgy Corporation (ICEL) (Washington, DC: United States Conference of Catholic Bishops, 2011). Copyright © 2011, USCCB, Washington, DC. Used with permission. All </a:t>
            </a:r>
            <a:r>
              <a:rPr lang="en-US" sz="1400"/>
              <a:t>rights reserved.</a:t>
            </a:r>
            <a:endParaRPr lang="en-US" sz="1400" dirty="0"/>
          </a:p>
        </p:txBody>
      </p:sp>
    </p:spTree>
    <p:extLst>
      <p:ext uri="{BB962C8B-B14F-4D97-AF65-F5344CB8AC3E}">
        <p14:creationId xmlns:p14="http://schemas.microsoft.com/office/powerpoint/2010/main" val="1474314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9266" y="911880"/>
            <a:ext cx="3280065" cy="523220"/>
          </a:xfrm>
          <a:prstGeom prst="rect">
            <a:avLst/>
          </a:prstGeom>
        </p:spPr>
        <p:txBody>
          <a:bodyPr wrap="none">
            <a:spAutoFit/>
          </a:bodyPr>
          <a:lstStyle/>
          <a:p>
            <a:r>
              <a:rPr lang="en-US" sz="2800" b="1" dirty="0">
                <a:latin typeface="Arial" pitchFamily="34" charset="0"/>
                <a:cs typeface="Arial" pitchFamily="34" charset="0"/>
              </a:rPr>
              <a:t>What is marriage?</a:t>
            </a:r>
          </a:p>
        </p:txBody>
      </p:sp>
      <p:sp>
        <p:nvSpPr>
          <p:cNvPr id="4" name="Rectangle 3"/>
          <p:cNvSpPr/>
          <p:nvPr/>
        </p:nvSpPr>
        <p:spPr>
          <a:xfrm>
            <a:off x="4530838" y="1676400"/>
            <a:ext cx="4114800" cy="3004220"/>
          </a:xfrm>
          <a:prstGeom prst="rect">
            <a:avLst/>
          </a:prstGeom>
        </p:spPr>
        <p:txBody>
          <a:bodyPr wrap="square">
            <a:spAutoFit/>
          </a:bodyPr>
          <a:lstStyle/>
          <a:p>
            <a:pPr>
              <a:lnSpc>
                <a:spcPct val="114000"/>
              </a:lnSpc>
            </a:pPr>
            <a:r>
              <a:rPr lang="en-US" sz="2400" dirty="0">
                <a:latin typeface="Arial" pitchFamily="34" charset="0"/>
                <a:cs typeface="Arial" pitchFamily="34" charset="0"/>
              </a:rPr>
              <a:t>Marriage is an exclusive, permanent, and lifelong covenant between a man and a woman. In marriage, they commit themselves to care for each other and to procreate and raise children.</a:t>
            </a:r>
          </a:p>
        </p:txBody>
      </p:sp>
      <p:pic>
        <p:nvPicPr>
          <p:cNvPr id="7" name="Picture 6" descr="A picture containing person, outdoor, person, game&#10;&#10;Description automatically generated">
            <a:extLst>
              <a:ext uri="{FF2B5EF4-FFF2-40B4-BE49-F238E27FC236}">
                <a16:creationId xmlns:a16="http://schemas.microsoft.com/office/drawing/2014/main" id="{B757D56A-3875-4C4C-B360-7E14E05BD5A1}"/>
              </a:ext>
            </a:extLst>
          </p:cNvPr>
          <p:cNvPicPr>
            <a:picLocks noChangeAspect="1"/>
          </p:cNvPicPr>
          <p:nvPr/>
        </p:nvPicPr>
        <p:blipFill rotWithShape="1">
          <a:blip r:embed="rId3">
            <a:extLst>
              <a:ext uri="{28A0092B-C50C-407E-A947-70E740481C1C}">
                <a14:useLocalDpi xmlns:a14="http://schemas.microsoft.com/office/drawing/2010/main" val="0"/>
              </a:ext>
            </a:extLst>
          </a:blip>
          <a:srcRect r="24694"/>
          <a:stretch/>
        </p:blipFill>
        <p:spPr>
          <a:xfrm>
            <a:off x="0" y="1676400"/>
            <a:ext cx="4114800" cy="3733800"/>
          </a:xfrm>
          <a:prstGeom prst="rect">
            <a:avLst/>
          </a:prstGeom>
        </p:spPr>
      </p:pic>
    </p:spTree>
    <p:extLst>
      <p:ext uri="{BB962C8B-B14F-4D97-AF65-F5344CB8AC3E}">
        <p14:creationId xmlns:p14="http://schemas.microsoft.com/office/powerpoint/2010/main" val="4032383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877758"/>
            <a:ext cx="6354625" cy="523220"/>
          </a:xfrm>
          <a:prstGeom prst="rect">
            <a:avLst/>
          </a:prstGeom>
        </p:spPr>
        <p:txBody>
          <a:bodyPr wrap="none">
            <a:spAutoFit/>
          </a:bodyPr>
          <a:lstStyle/>
          <a:p>
            <a:r>
              <a:rPr lang="en-US" sz="2800" b="1" dirty="0">
                <a:latin typeface="Arial" pitchFamily="34" charset="0"/>
                <a:cs typeface="Arial" pitchFamily="34" charset="0"/>
              </a:rPr>
              <a:t>Is a lifetime commitment possible?</a:t>
            </a:r>
          </a:p>
        </p:txBody>
      </p:sp>
      <p:sp>
        <p:nvSpPr>
          <p:cNvPr id="4" name="Rectangle 3"/>
          <p:cNvSpPr/>
          <p:nvPr/>
        </p:nvSpPr>
        <p:spPr>
          <a:xfrm>
            <a:off x="1600200" y="1400978"/>
            <a:ext cx="6149113" cy="2168158"/>
          </a:xfrm>
          <a:prstGeom prst="rect">
            <a:avLst/>
          </a:prstGeom>
        </p:spPr>
        <p:txBody>
          <a:bodyPr wrap="square">
            <a:spAutoFit/>
          </a:bodyPr>
          <a:lstStyle/>
          <a:p>
            <a:pPr marL="228600" indent="-228600">
              <a:lnSpc>
                <a:spcPct val="114000"/>
              </a:lnSpc>
              <a:buFont typeface="Arial" pitchFamily="34" charset="0"/>
              <a:buChar char="•"/>
            </a:pPr>
            <a:r>
              <a:rPr lang="en-US" sz="2000" dirty="0">
                <a:latin typeface="Arial" pitchFamily="34" charset="0"/>
                <a:cs typeface="Arial" pitchFamily="34" charset="0"/>
              </a:rPr>
              <a:t>Jesus said that with God’s help, and with the grace and strength of the Sacrament of Matrimony, faithfulness to one person for life is possible.</a:t>
            </a:r>
          </a:p>
          <a:p>
            <a:pPr marL="228600" indent="-228600">
              <a:lnSpc>
                <a:spcPct val="114000"/>
              </a:lnSpc>
              <a:buFont typeface="Arial" pitchFamily="34" charset="0"/>
              <a:buChar char="•"/>
            </a:pPr>
            <a:r>
              <a:rPr lang="en-US" sz="2000" dirty="0">
                <a:latin typeface="Arial" pitchFamily="34" charset="0"/>
                <a:cs typeface="Arial" pitchFamily="34" charset="0"/>
              </a:rPr>
              <a:t>Marriage in Christ, in the New Covenant, is not trouble free, but for those who follow Christ, it is not only possible but also loving and joyful.</a:t>
            </a:r>
          </a:p>
        </p:txBody>
      </p:sp>
      <p:pic>
        <p:nvPicPr>
          <p:cNvPr id="7" name="Picture 6" descr="A group of people posing for the camera&#10;&#10;Description automatically generated">
            <a:extLst>
              <a:ext uri="{FF2B5EF4-FFF2-40B4-BE49-F238E27FC236}">
                <a16:creationId xmlns:a16="http://schemas.microsoft.com/office/drawing/2014/main" id="{A7570804-2481-DB41-8A63-B4D7AEA0304E}"/>
              </a:ext>
            </a:extLst>
          </p:cNvPr>
          <p:cNvPicPr>
            <a:picLocks noChangeAspect="1"/>
          </p:cNvPicPr>
          <p:nvPr/>
        </p:nvPicPr>
        <p:blipFill rotWithShape="1">
          <a:blip r:embed="rId3">
            <a:extLst>
              <a:ext uri="{28A0092B-C50C-407E-A947-70E740481C1C}">
                <a14:useLocalDpi xmlns:a14="http://schemas.microsoft.com/office/drawing/2010/main" val="0"/>
              </a:ext>
            </a:extLst>
          </a:blip>
          <a:srcRect t="9861" r="29259"/>
          <a:stretch/>
        </p:blipFill>
        <p:spPr>
          <a:xfrm>
            <a:off x="1714812" y="3783089"/>
            <a:ext cx="6034501" cy="2595119"/>
          </a:xfrm>
          <a:prstGeom prst="rect">
            <a:avLst/>
          </a:prstGeom>
        </p:spPr>
      </p:pic>
    </p:spTree>
    <p:extLst>
      <p:ext uri="{BB962C8B-B14F-4D97-AF65-F5344CB8AC3E}">
        <p14:creationId xmlns:p14="http://schemas.microsoft.com/office/powerpoint/2010/main" val="2758043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5998" y="985246"/>
            <a:ext cx="5486400" cy="542521"/>
          </a:xfrm>
          <a:prstGeom prst="rect">
            <a:avLst/>
          </a:prstGeom>
        </p:spPr>
        <p:txBody>
          <a:bodyPr wrap="square">
            <a:spAutoFit/>
          </a:bodyPr>
          <a:lstStyle/>
          <a:p>
            <a:pPr>
              <a:lnSpc>
                <a:spcPct val="114000"/>
              </a:lnSpc>
            </a:pPr>
            <a:r>
              <a:rPr lang="en-US" sz="2800" b="1" dirty="0">
                <a:latin typeface="Arial" pitchFamily="34" charset="0"/>
                <a:cs typeface="Arial" pitchFamily="34" charset="0"/>
              </a:rPr>
              <a:t>Weddings: A private event?</a:t>
            </a:r>
          </a:p>
        </p:txBody>
      </p:sp>
      <p:sp>
        <p:nvSpPr>
          <p:cNvPr id="4" name="Rectangle 3"/>
          <p:cNvSpPr/>
          <p:nvPr/>
        </p:nvSpPr>
        <p:spPr>
          <a:xfrm>
            <a:off x="705998" y="1676400"/>
            <a:ext cx="4724400" cy="3425233"/>
          </a:xfrm>
          <a:prstGeom prst="rect">
            <a:avLst/>
          </a:prstGeom>
        </p:spPr>
        <p:txBody>
          <a:bodyPr wrap="square">
            <a:spAutoFit/>
          </a:bodyPr>
          <a:lstStyle/>
          <a:p>
            <a:pPr>
              <a:lnSpc>
                <a:spcPct val="114000"/>
              </a:lnSpc>
            </a:pPr>
            <a:r>
              <a:rPr lang="en-US" sz="2400" dirty="0">
                <a:latin typeface="Arial" pitchFamily="34" charset="0"/>
                <a:cs typeface="Arial" pitchFamily="34" charset="0"/>
              </a:rPr>
              <a:t>Weddings are not private events. The Sacrament of Marriage is a public vocation, and it is usually celebrated in a public ceremony </a:t>
            </a:r>
            <a:br>
              <a:rPr lang="en-US" sz="2400" dirty="0">
                <a:latin typeface="Arial" pitchFamily="34" charset="0"/>
                <a:cs typeface="Arial" pitchFamily="34" charset="0"/>
              </a:rPr>
            </a:br>
            <a:r>
              <a:rPr lang="en-US" sz="2400" dirty="0">
                <a:latin typeface="Arial" pitchFamily="34" charset="0"/>
                <a:cs typeface="Arial" pitchFamily="34" charset="0"/>
              </a:rPr>
              <a:t>in a church. From the Church’s perspective, members of the community should be welcome </a:t>
            </a:r>
            <a:br>
              <a:rPr lang="en-US" sz="2400" dirty="0">
                <a:latin typeface="Arial" pitchFamily="34" charset="0"/>
                <a:cs typeface="Arial" pitchFamily="34" charset="0"/>
              </a:rPr>
            </a:br>
            <a:r>
              <a:rPr lang="en-US" sz="2400" dirty="0">
                <a:latin typeface="Arial" pitchFamily="34" charset="0"/>
                <a:cs typeface="Arial" pitchFamily="34" charset="0"/>
              </a:rPr>
              <a:t>to attend the wedding.</a:t>
            </a:r>
          </a:p>
        </p:txBody>
      </p:sp>
      <p:pic>
        <p:nvPicPr>
          <p:cNvPr id="7" name="Picture 6" descr="A picture containing indoor, table, person, front&#10;&#10;Description automatically generated">
            <a:extLst>
              <a:ext uri="{FF2B5EF4-FFF2-40B4-BE49-F238E27FC236}">
                <a16:creationId xmlns:a16="http://schemas.microsoft.com/office/drawing/2014/main" id="{BE708A11-9FD8-2E41-AFD2-3CA59F693ECC}"/>
              </a:ext>
            </a:extLst>
          </p:cNvPr>
          <p:cNvPicPr>
            <a:picLocks noChangeAspect="1"/>
          </p:cNvPicPr>
          <p:nvPr/>
        </p:nvPicPr>
        <p:blipFill rotWithShape="1">
          <a:blip r:embed="rId3">
            <a:extLst>
              <a:ext uri="{28A0092B-C50C-407E-A947-70E740481C1C}">
                <a14:useLocalDpi xmlns:a14="http://schemas.microsoft.com/office/drawing/2010/main" val="0"/>
              </a:ext>
            </a:extLst>
          </a:blip>
          <a:srcRect l="8905" t="19376" r="14516" b="22921"/>
          <a:stretch/>
        </p:blipFill>
        <p:spPr>
          <a:xfrm>
            <a:off x="5526087" y="1818701"/>
            <a:ext cx="3617913" cy="4114800"/>
          </a:xfrm>
          <a:prstGeom prst="rect">
            <a:avLst/>
          </a:prstGeom>
        </p:spPr>
      </p:pic>
    </p:spTree>
    <p:extLst>
      <p:ext uri="{BB962C8B-B14F-4D97-AF65-F5344CB8AC3E}">
        <p14:creationId xmlns:p14="http://schemas.microsoft.com/office/powerpoint/2010/main" val="3848233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1055864"/>
            <a:ext cx="3698448" cy="523220"/>
          </a:xfrm>
          <a:prstGeom prst="rect">
            <a:avLst/>
          </a:prstGeom>
        </p:spPr>
        <p:txBody>
          <a:bodyPr wrap="none">
            <a:spAutoFit/>
          </a:bodyPr>
          <a:lstStyle/>
          <a:p>
            <a:r>
              <a:rPr lang="en-US" sz="2800" b="1" dirty="0">
                <a:latin typeface="Arial" pitchFamily="34" charset="0"/>
                <a:cs typeface="Arial" pitchFamily="34" charset="0"/>
              </a:rPr>
              <a:t>Who is the minister?</a:t>
            </a:r>
          </a:p>
        </p:txBody>
      </p:sp>
      <p:sp>
        <p:nvSpPr>
          <p:cNvPr id="4" name="Rectangle 3"/>
          <p:cNvSpPr/>
          <p:nvPr/>
        </p:nvSpPr>
        <p:spPr>
          <a:xfrm>
            <a:off x="1219200" y="1600200"/>
            <a:ext cx="7162800" cy="4305409"/>
          </a:xfrm>
          <a:prstGeom prst="rect">
            <a:avLst/>
          </a:prstGeom>
        </p:spPr>
        <p:txBody>
          <a:bodyPr wrap="square">
            <a:spAutoFit/>
          </a:bodyPr>
          <a:lstStyle/>
          <a:p>
            <a:pPr marL="228600" indent="-228600">
              <a:lnSpc>
                <a:spcPct val="114000"/>
              </a:lnSpc>
              <a:buFont typeface="Arial" pitchFamily="34" charset="0"/>
              <a:buChar char="•"/>
            </a:pPr>
            <a:r>
              <a:rPr lang="en-US" sz="2200" dirty="0">
                <a:latin typeface="Arial" pitchFamily="34" charset="0"/>
                <a:cs typeface="Arial" pitchFamily="34" charset="0"/>
              </a:rPr>
              <a:t>If you said that the priest is the minister of the Sacrament of Matrimony, you are mistaken.</a:t>
            </a:r>
          </a:p>
          <a:p>
            <a:pPr marL="228600" indent="-228600">
              <a:lnSpc>
                <a:spcPct val="114000"/>
              </a:lnSpc>
              <a:buFont typeface="Arial" pitchFamily="34" charset="0"/>
              <a:buChar char="•"/>
            </a:pPr>
            <a:r>
              <a:rPr lang="en-US" sz="2200" dirty="0">
                <a:latin typeface="Arial" pitchFamily="34" charset="0"/>
                <a:cs typeface="Arial" pitchFamily="34" charset="0"/>
              </a:rPr>
              <a:t>If and when you are married, you and your future spouse will confer the sacrament on each other. You, </a:t>
            </a:r>
            <a:br>
              <a:rPr lang="en-US" sz="2200" dirty="0">
                <a:latin typeface="Arial" pitchFamily="34" charset="0"/>
                <a:cs typeface="Arial" pitchFamily="34" charset="0"/>
              </a:rPr>
            </a:br>
            <a:r>
              <a:rPr lang="en-US" sz="2200" dirty="0">
                <a:latin typeface="Arial" pitchFamily="34" charset="0"/>
                <a:cs typeface="Arial" pitchFamily="34" charset="0"/>
              </a:rPr>
              <a:t>in essence, become the Sacrament of Matrimony for the remainder of your lives.</a:t>
            </a:r>
          </a:p>
          <a:p>
            <a:pPr marL="228600" indent="-228600">
              <a:lnSpc>
                <a:spcPct val="114000"/>
              </a:lnSpc>
              <a:buFont typeface="Arial" pitchFamily="34" charset="0"/>
              <a:buChar char="•"/>
            </a:pPr>
            <a:r>
              <a:rPr lang="en-US" sz="2200" dirty="0">
                <a:latin typeface="Arial" pitchFamily="34" charset="0"/>
                <a:cs typeface="Arial" pitchFamily="34" charset="0"/>
              </a:rPr>
              <a:t>In the Eastern Churches, the priest witnesses the consent of the bride and groom, but for the sacrament to be valid, his blessing is required. The married couple is then a sacramental sign throughout their lives, as in the Roman Catholic Church.</a:t>
            </a:r>
          </a:p>
        </p:txBody>
      </p:sp>
    </p:spTree>
    <p:extLst>
      <p:ext uri="{BB962C8B-B14F-4D97-AF65-F5344CB8AC3E}">
        <p14:creationId xmlns:p14="http://schemas.microsoft.com/office/powerpoint/2010/main" val="3599011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22003" y="1295400"/>
            <a:ext cx="6299994" cy="523220"/>
          </a:xfrm>
          <a:prstGeom prst="rect">
            <a:avLst/>
          </a:prstGeom>
        </p:spPr>
        <p:txBody>
          <a:bodyPr wrap="none">
            <a:spAutoFit/>
          </a:bodyPr>
          <a:lstStyle/>
          <a:p>
            <a:pPr algn="ctr"/>
            <a:r>
              <a:rPr lang="en-US" sz="2800" b="1" dirty="0">
                <a:latin typeface="Arial" pitchFamily="34" charset="0"/>
                <a:cs typeface="Arial" pitchFamily="34" charset="0"/>
              </a:rPr>
              <a:t>Liturgy of the Word / Wedding Mass</a:t>
            </a:r>
          </a:p>
        </p:txBody>
      </p:sp>
      <p:sp>
        <p:nvSpPr>
          <p:cNvPr id="4" name="Rectangle 3"/>
          <p:cNvSpPr/>
          <p:nvPr/>
        </p:nvSpPr>
        <p:spPr>
          <a:xfrm>
            <a:off x="1440364" y="1905000"/>
            <a:ext cx="6400800" cy="4259499"/>
          </a:xfrm>
          <a:prstGeom prst="rect">
            <a:avLst/>
          </a:prstGeom>
        </p:spPr>
        <p:txBody>
          <a:bodyPr wrap="square">
            <a:spAutoFit/>
          </a:bodyPr>
          <a:lstStyle/>
          <a:p>
            <a:pPr marL="228600" indent="-228600">
              <a:lnSpc>
                <a:spcPct val="114000"/>
              </a:lnSpc>
              <a:buFont typeface="Arial" pitchFamily="34" charset="0"/>
              <a:buChar char="•"/>
            </a:pPr>
            <a:r>
              <a:rPr lang="en-US" sz="2200" dirty="0">
                <a:latin typeface="Arial" pitchFamily="34" charset="0"/>
                <a:cs typeface="Arial" pitchFamily="34" charset="0"/>
              </a:rPr>
              <a:t>Marriage is a visible sign of unity in the Church that witnesses to the love of Christ for the Church. The Church has been called “the bride of Christ.”</a:t>
            </a:r>
          </a:p>
          <a:p>
            <a:pPr marL="228600" indent="-228600">
              <a:lnSpc>
                <a:spcPct val="114000"/>
              </a:lnSpc>
              <a:buFont typeface="Arial" pitchFamily="34" charset="0"/>
              <a:buChar char="•"/>
            </a:pPr>
            <a:r>
              <a:rPr lang="en-US" sz="2200" dirty="0">
                <a:latin typeface="Arial" pitchFamily="34" charset="0"/>
                <a:cs typeface="Arial" pitchFamily="34" charset="0"/>
              </a:rPr>
              <a:t>Therefore, in the wedding ceremony, every sign of unity should be sought. If two Catholics marry, a Mass is normally celebrated, which signifies that they share their union as members of the Body of Christ who are sustained by the Eucharist.</a:t>
            </a:r>
          </a:p>
          <a:p>
            <a:endParaRPr lang="en-US" sz="2000" dirty="0">
              <a:latin typeface="Arial" pitchFamily="34" charset="0"/>
              <a:cs typeface="Arial" pitchFamily="34" charset="0"/>
            </a:endParaRPr>
          </a:p>
        </p:txBody>
      </p:sp>
    </p:spTree>
    <p:extLst>
      <p:ext uri="{BB962C8B-B14F-4D97-AF65-F5344CB8AC3E}">
        <p14:creationId xmlns:p14="http://schemas.microsoft.com/office/powerpoint/2010/main" val="2843082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10420" y="892366"/>
            <a:ext cx="3618362" cy="523220"/>
          </a:xfrm>
          <a:prstGeom prst="rect">
            <a:avLst/>
          </a:prstGeom>
        </p:spPr>
        <p:txBody>
          <a:bodyPr wrap="none">
            <a:spAutoFit/>
          </a:bodyPr>
          <a:lstStyle/>
          <a:p>
            <a:pPr algn="ctr"/>
            <a:r>
              <a:rPr lang="en-US" sz="2800" b="1" dirty="0">
                <a:latin typeface="Arial" pitchFamily="34" charset="0"/>
                <a:cs typeface="Arial" pitchFamily="34" charset="0"/>
              </a:rPr>
              <a:t>Witnesses Required</a:t>
            </a:r>
          </a:p>
        </p:txBody>
      </p:sp>
      <p:sp>
        <p:nvSpPr>
          <p:cNvPr id="3" name="Rectangle 2"/>
          <p:cNvSpPr/>
          <p:nvPr/>
        </p:nvSpPr>
        <p:spPr>
          <a:xfrm>
            <a:off x="4583017" y="1600200"/>
            <a:ext cx="3733800" cy="4691349"/>
          </a:xfrm>
          <a:prstGeom prst="rect">
            <a:avLst/>
          </a:prstGeom>
        </p:spPr>
        <p:txBody>
          <a:bodyPr wrap="square">
            <a:spAutoFit/>
          </a:bodyPr>
          <a:lstStyle/>
          <a:p>
            <a:pPr marL="228600" indent="-228600">
              <a:lnSpc>
                <a:spcPct val="114000"/>
              </a:lnSpc>
              <a:buFont typeface="Arial" pitchFamily="34" charset="0"/>
              <a:buChar char="•"/>
            </a:pPr>
            <a:r>
              <a:rPr lang="en-US" sz="2200" dirty="0">
                <a:latin typeface="Arial" pitchFamily="34" charset="0"/>
                <a:cs typeface="Arial" pitchFamily="34" charset="0"/>
              </a:rPr>
              <a:t>Three official witnesses to the marriage are required for a Catholic wedding. A priest or deacon is always present, representing the Church. The marriage is an ecclesial reality.</a:t>
            </a:r>
          </a:p>
          <a:p>
            <a:pPr marL="228600" indent="-228600">
              <a:lnSpc>
                <a:spcPct val="114000"/>
              </a:lnSpc>
              <a:buFont typeface="Arial" pitchFamily="34" charset="0"/>
              <a:buChar char="•"/>
            </a:pPr>
            <a:r>
              <a:rPr lang="en-US" sz="2200" dirty="0">
                <a:latin typeface="Arial" pitchFamily="34" charset="0"/>
                <a:cs typeface="Arial" pitchFamily="34" charset="0"/>
              </a:rPr>
              <a:t>Two other witnesses—usually the best man and maid of honor—are also required to represent the assembly of believers.</a:t>
            </a:r>
          </a:p>
        </p:txBody>
      </p:sp>
      <p:pic>
        <p:nvPicPr>
          <p:cNvPr id="6" name="Picture 5" descr="A close up of a book&#10;&#10;Description automatically generated">
            <a:extLst>
              <a:ext uri="{FF2B5EF4-FFF2-40B4-BE49-F238E27FC236}">
                <a16:creationId xmlns:a16="http://schemas.microsoft.com/office/drawing/2014/main" id="{A06DE157-F834-8749-8D37-24FA8B66833D}"/>
              </a:ext>
            </a:extLst>
          </p:cNvPr>
          <p:cNvPicPr>
            <a:picLocks noChangeAspect="1"/>
          </p:cNvPicPr>
          <p:nvPr/>
        </p:nvPicPr>
        <p:blipFill rotWithShape="1">
          <a:blip r:embed="rId3">
            <a:extLst>
              <a:ext uri="{28A0092B-C50C-407E-A947-70E740481C1C}">
                <a14:useLocalDpi xmlns:a14="http://schemas.microsoft.com/office/drawing/2010/main" val="0"/>
              </a:ext>
            </a:extLst>
          </a:blip>
          <a:srcRect l="17162" r="2604" b="12963"/>
          <a:stretch/>
        </p:blipFill>
        <p:spPr>
          <a:xfrm>
            <a:off x="-1" y="1654366"/>
            <a:ext cx="4419602" cy="3581400"/>
          </a:xfrm>
          <a:prstGeom prst="rect">
            <a:avLst/>
          </a:prstGeom>
        </p:spPr>
      </p:pic>
    </p:spTree>
    <p:extLst>
      <p:ext uri="{BB962C8B-B14F-4D97-AF65-F5344CB8AC3E}">
        <p14:creationId xmlns:p14="http://schemas.microsoft.com/office/powerpoint/2010/main" val="868076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986889"/>
            <a:ext cx="6858000" cy="954107"/>
          </a:xfrm>
          <a:prstGeom prst="rect">
            <a:avLst/>
          </a:prstGeom>
        </p:spPr>
        <p:txBody>
          <a:bodyPr wrap="square">
            <a:spAutoFit/>
          </a:bodyPr>
          <a:lstStyle/>
          <a:p>
            <a:r>
              <a:rPr lang="en-US" sz="2800" b="1" dirty="0">
                <a:latin typeface="Arial" pitchFamily="34" charset="0"/>
                <a:cs typeface="Arial" pitchFamily="34" charset="0"/>
              </a:rPr>
              <a:t>Promises of Marriage: </a:t>
            </a:r>
            <a:br>
              <a:rPr lang="en-US" sz="2800" b="1" dirty="0">
                <a:latin typeface="Arial" pitchFamily="34" charset="0"/>
                <a:cs typeface="Arial" pitchFamily="34" charset="0"/>
              </a:rPr>
            </a:br>
            <a:r>
              <a:rPr lang="en-US" sz="2800" b="1" dirty="0">
                <a:latin typeface="Arial" pitchFamily="34" charset="0"/>
                <a:cs typeface="Arial" pitchFamily="34" charset="0"/>
              </a:rPr>
              <a:t>Three Essential Elements</a:t>
            </a:r>
          </a:p>
        </p:txBody>
      </p:sp>
      <p:sp>
        <p:nvSpPr>
          <p:cNvPr id="4" name="Rectangle 3"/>
          <p:cNvSpPr/>
          <p:nvPr/>
        </p:nvSpPr>
        <p:spPr>
          <a:xfrm>
            <a:off x="1600200" y="2057400"/>
            <a:ext cx="6400800" cy="3661772"/>
          </a:xfrm>
          <a:prstGeom prst="rect">
            <a:avLst/>
          </a:prstGeom>
        </p:spPr>
        <p:txBody>
          <a:bodyPr wrap="square">
            <a:spAutoFit/>
          </a:bodyPr>
          <a:lstStyle/>
          <a:p>
            <a:pPr>
              <a:lnSpc>
                <a:spcPct val="114000"/>
              </a:lnSpc>
              <a:spcAft>
                <a:spcPts val="600"/>
              </a:spcAft>
            </a:pPr>
            <a:r>
              <a:rPr lang="en-US" sz="2200" dirty="0">
                <a:latin typeface="Arial" pitchFamily="34" charset="0"/>
                <a:cs typeface="Arial" pitchFamily="34" charset="0"/>
              </a:rPr>
              <a:t>These are the three essential elements promised by a couple who marries in the Catholic Church:</a:t>
            </a:r>
          </a:p>
          <a:p>
            <a:pPr marL="279400" indent="-279400">
              <a:lnSpc>
                <a:spcPct val="114000"/>
              </a:lnSpc>
              <a:spcAft>
                <a:spcPts val="200"/>
              </a:spcAft>
              <a:buAutoNum type="arabicPeriod"/>
            </a:pPr>
            <a:r>
              <a:rPr lang="en-US" sz="2200" dirty="0">
                <a:latin typeface="Arial" pitchFamily="34" charset="0"/>
                <a:cs typeface="Arial" pitchFamily="34" charset="0"/>
              </a:rPr>
              <a:t>They will be faithful to each other.</a:t>
            </a:r>
          </a:p>
          <a:p>
            <a:pPr marL="279400" indent="-279400">
              <a:lnSpc>
                <a:spcPct val="114000"/>
              </a:lnSpc>
              <a:spcAft>
                <a:spcPts val="200"/>
              </a:spcAft>
              <a:buAutoNum type="arabicPeriod" startAt="2"/>
            </a:pPr>
            <a:r>
              <a:rPr lang="en-US" sz="2200" dirty="0">
                <a:latin typeface="Arial" pitchFamily="34" charset="0"/>
                <a:cs typeface="Arial" pitchFamily="34" charset="0"/>
              </a:rPr>
              <a:t>They will be open to having children.</a:t>
            </a:r>
          </a:p>
          <a:p>
            <a:pPr marL="279400" indent="-279400">
              <a:lnSpc>
                <a:spcPct val="114000"/>
              </a:lnSpc>
              <a:buAutoNum type="arabicPeriod" startAt="3"/>
            </a:pPr>
            <a:r>
              <a:rPr lang="en-US" sz="2200" dirty="0">
                <a:latin typeface="Arial" pitchFamily="34" charset="0"/>
                <a:cs typeface="Arial" pitchFamily="34" charset="0"/>
              </a:rPr>
              <a:t>The marriage will endure for as long as they both live.</a:t>
            </a:r>
          </a:p>
          <a:p>
            <a:pPr marL="342900" indent="-342900">
              <a:lnSpc>
                <a:spcPct val="114000"/>
              </a:lnSpc>
              <a:buAutoNum type="arabicPeriod" startAt="3"/>
            </a:pPr>
            <a:endParaRPr lang="en-US" sz="2200" dirty="0">
              <a:latin typeface="Arial" pitchFamily="34" charset="0"/>
              <a:cs typeface="Arial" pitchFamily="34" charset="0"/>
            </a:endParaRPr>
          </a:p>
          <a:p>
            <a:pPr>
              <a:lnSpc>
                <a:spcPct val="114000"/>
              </a:lnSpc>
            </a:pPr>
            <a:r>
              <a:rPr lang="en-US" sz="2200" dirty="0">
                <a:latin typeface="Arial" pitchFamily="34" charset="0"/>
                <a:cs typeface="Arial" pitchFamily="34" charset="0"/>
              </a:rPr>
              <a:t>These three are also called unity, openness to children, and indissolubility.</a:t>
            </a:r>
          </a:p>
        </p:txBody>
      </p:sp>
    </p:spTree>
    <p:extLst>
      <p:ext uri="{BB962C8B-B14F-4D97-AF65-F5344CB8AC3E}">
        <p14:creationId xmlns:p14="http://schemas.microsoft.com/office/powerpoint/2010/main" val="649432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73652" y="1143000"/>
            <a:ext cx="6335389" cy="523220"/>
          </a:xfrm>
          <a:prstGeom prst="rect">
            <a:avLst/>
          </a:prstGeom>
        </p:spPr>
        <p:txBody>
          <a:bodyPr wrap="none">
            <a:spAutoFit/>
          </a:bodyPr>
          <a:lstStyle/>
          <a:p>
            <a:pPr algn="ctr"/>
            <a:r>
              <a:rPr lang="en-US" sz="2800" b="1" dirty="0">
                <a:latin typeface="Arial" pitchFamily="34" charset="0"/>
                <a:cs typeface="Arial" pitchFamily="34" charset="0"/>
              </a:rPr>
              <a:t>The Order of Celebrating Matrimony</a:t>
            </a:r>
          </a:p>
        </p:txBody>
      </p:sp>
      <p:sp>
        <p:nvSpPr>
          <p:cNvPr id="3" name="Rectangle 2"/>
          <p:cNvSpPr/>
          <p:nvPr/>
        </p:nvSpPr>
        <p:spPr>
          <a:xfrm>
            <a:off x="1371600" y="1752600"/>
            <a:ext cx="6596694" cy="4305409"/>
          </a:xfrm>
          <a:prstGeom prst="rect">
            <a:avLst/>
          </a:prstGeom>
        </p:spPr>
        <p:txBody>
          <a:bodyPr wrap="square">
            <a:spAutoFit/>
          </a:bodyPr>
          <a:lstStyle/>
          <a:p>
            <a:pPr marL="233363" lvl="0" indent="-233363">
              <a:lnSpc>
                <a:spcPct val="114000"/>
              </a:lnSpc>
              <a:buFont typeface="Arial" pitchFamily="34" charset="0"/>
              <a:buChar char="•"/>
            </a:pPr>
            <a:r>
              <a:rPr lang="en-US" sz="2200" dirty="0">
                <a:latin typeface="Arial" pitchFamily="34" charset="0"/>
                <a:cs typeface="Arial" pitchFamily="34" charset="0"/>
              </a:rPr>
              <a:t>The first is the same vow used in civil courts, and the other is a specifically Catholic wedding vow.</a:t>
            </a:r>
          </a:p>
          <a:p>
            <a:pPr marL="233363" lvl="0" indent="-233363">
              <a:lnSpc>
                <a:spcPct val="114000"/>
              </a:lnSpc>
              <a:buFont typeface="Arial" pitchFamily="34" charset="0"/>
              <a:buChar char="•"/>
            </a:pPr>
            <a:r>
              <a:rPr lang="en-US" sz="2200" dirty="0">
                <a:latin typeface="Arial" pitchFamily="34" charset="0"/>
                <a:cs typeface="Arial" pitchFamily="34" charset="0"/>
              </a:rPr>
              <a:t>The Catholic vow is the following: “I ___ take you ___ to be my wife/husband. I promise to be faithful to you in good times and in bad, in sickness and in health, to love you and to honor you all the days of my life” (</a:t>
            </a:r>
            <a:r>
              <a:rPr lang="en-US" sz="2200" i="1" dirty="0">
                <a:latin typeface="Arial" pitchFamily="34" charset="0"/>
                <a:cs typeface="Arial" pitchFamily="34" charset="0"/>
              </a:rPr>
              <a:t>The Order of Celebrating Matrimony,</a:t>
            </a:r>
            <a:r>
              <a:rPr lang="en-US" sz="2200" dirty="0">
                <a:latin typeface="Arial" pitchFamily="34" charset="0"/>
                <a:cs typeface="Arial" pitchFamily="34" charset="0"/>
              </a:rPr>
              <a:t>  page 35).</a:t>
            </a:r>
          </a:p>
          <a:p>
            <a:pPr marL="233363" lvl="0" indent="-233363">
              <a:lnSpc>
                <a:spcPct val="114000"/>
              </a:lnSpc>
              <a:buFont typeface="Arial" pitchFamily="34" charset="0"/>
              <a:buChar char="•"/>
            </a:pPr>
            <a:r>
              <a:rPr lang="en-US" sz="2200" dirty="0">
                <a:latin typeface="Arial" pitchFamily="34" charset="0"/>
                <a:cs typeface="Arial" pitchFamily="34" charset="0"/>
              </a:rPr>
              <a:t>Private wedding vows are not permitted; however, a further statement added to the standard vow may be allowed by some pastors.</a:t>
            </a:r>
          </a:p>
        </p:txBody>
      </p:sp>
    </p:spTree>
    <p:extLst>
      <p:ext uri="{BB962C8B-B14F-4D97-AF65-F5344CB8AC3E}">
        <p14:creationId xmlns:p14="http://schemas.microsoft.com/office/powerpoint/2010/main" val="138156850"/>
      </p:ext>
    </p:extLst>
  </p:cSld>
  <p:clrMapOvr>
    <a:masterClrMapping/>
  </p:clrMapOvr>
</p:sld>
</file>

<file path=ppt/theme/theme1.xml><?xml version="1.0" encoding="utf-8"?>
<a:theme xmlns:a="http://schemas.openxmlformats.org/drawingml/2006/main" name="1_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3705</TotalTime>
  <Words>1554</Words>
  <Application>Microsoft Office PowerPoint</Application>
  <PresentationFormat>On-screen Show (4:3)</PresentationFormat>
  <Paragraphs>117</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1_LIC Presentation template</vt:lpstr>
      <vt:lpstr>The Sacrament  of Matrimony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Becky Gochanour</cp:lastModifiedBy>
  <cp:revision>309</cp:revision>
  <dcterms:created xsi:type="dcterms:W3CDTF">2011-06-08T19:56:13Z</dcterms:created>
  <dcterms:modified xsi:type="dcterms:W3CDTF">2020-12-16T16:36:11Z</dcterms:modified>
</cp:coreProperties>
</file>